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0" r:id="rId3"/>
    <p:sldId id="295" r:id="rId4"/>
    <p:sldId id="329" r:id="rId5"/>
    <p:sldId id="317" r:id="rId6"/>
    <p:sldId id="316" r:id="rId7"/>
    <p:sldId id="319" r:id="rId8"/>
    <p:sldId id="318" r:id="rId9"/>
    <p:sldId id="326" r:id="rId10"/>
    <p:sldId id="315" r:id="rId11"/>
    <p:sldId id="327" r:id="rId12"/>
    <p:sldId id="328" r:id="rId13"/>
    <p:sldId id="321" r:id="rId14"/>
    <p:sldId id="322" r:id="rId15"/>
    <p:sldId id="323" r:id="rId16"/>
    <p:sldId id="324" r:id="rId17"/>
    <p:sldId id="325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96" d="100"/>
          <a:sy n="96" d="100"/>
        </p:scale>
        <p:origin x="-612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7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3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6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4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0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7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4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0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8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A32C-5797-44A6-BD3D-A643C8859C8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8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844824"/>
            <a:ext cx="4896544" cy="295232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336699"/>
                </a:solidFill>
              </a:rPr>
              <a:t>МАСТЕРСКИЕ БЕЗГРАНИЧНЫХ ВОЗМОЖНОСТЕЙ</a:t>
            </a:r>
            <a:br>
              <a:rPr lang="ru-RU" sz="2400" b="1" dirty="0" smtClean="0">
                <a:solidFill>
                  <a:srgbClr val="336699"/>
                </a:solidFill>
              </a:rPr>
            </a:br>
            <a:r>
              <a:rPr lang="ru-RU" sz="2400" b="1" dirty="0" smtClean="0">
                <a:solidFill>
                  <a:srgbClr val="336699"/>
                </a:solidFill>
              </a:rPr>
              <a:t/>
            </a:r>
            <a:br>
              <a:rPr lang="ru-RU" sz="2400" b="1" dirty="0" smtClean="0">
                <a:solidFill>
                  <a:srgbClr val="336699"/>
                </a:solidFill>
              </a:rPr>
            </a:br>
            <a:r>
              <a:rPr lang="ru-RU" sz="2400" b="1" dirty="0" smtClean="0">
                <a:solidFill>
                  <a:srgbClr val="336699"/>
                </a:solidFill>
              </a:rPr>
              <a:t>Презентация проекта</a:t>
            </a:r>
            <a:endParaRPr lang="ru-RU" sz="2400" b="1" dirty="0">
              <a:solidFill>
                <a:srgbClr val="336699"/>
              </a:solidFill>
            </a:endParaRPr>
          </a:p>
        </p:txBody>
      </p:sp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3923928" y="332656"/>
            <a:ext cx="3096344" cy="1011453"/>
          </a:xfrm>
          <a:prstGeom prst="rect">
            <a:avLst/>
          </a:prstGeom>
          <a:noFill/>
        </p:spPr>
      </p:pic>
      <p:pic>
        <p:nvPicPr>
          <p:cNvPr id="1030" name="Picture 6" descr="C:\Documents and Settings\user128\Рабочий стол\МОЕ\Работа\Особые люди\Мастерские\Мастерские безграничных\Слайд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3" t="23624" r="26848" b="30434"/>
          <a:stretch/>
        </p:blipFill>
        <p:spPr bwMode="auto">
          <a:xfrm>
            <a:off x="6876256" y="5211236"/>
            <a:ext cx="2002937" cy="13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128\Рабочий стол\МОЕ\Работа\Особые люди\Мастерские\22345512_10209811116581036_1946842654_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1" r="40967"/>
          <a:stretch/>
        </p:blipFill>
        <p:spPr bwMode="auto">
          <a:xfrm>
            <a:off x="-22921" y="0"/>
            <a:ext cx="3637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5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491880" y="620688"/>
            <a:ext cx="5432648" cy="4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1628799"/>
            <a:ext cx="8208912" cy="495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srgbClr val="336699"/>
              </a:solidFill>
            </a:endParaRPr>
          </a:p>
          <a:p>
            <a:pPr algn="l"/>
            <a:endParaRPr lang="ru-RU" sz="1600" i="1" dirty="0"/>
          </a:p>
          <a:p>
            <a:pPr algn="l"/>
            <a:endParaRPr lang="ru-RU" sz="1600" dirty="0" smtClean="0">
              <a:solidFill>
                <a:srgbClr val="336699"/>
              </a:solidFill>
            </a:endParaRPr>
          </a:p>
          <a:p>
            <a:pPr algn="l"/>
            <a:endParaRPr lang="ru-RU" sz="1600" dirty="0" smtClean="0">
              <a:solidFill>
                <a:srgbClr val="336699"/>
              </a:solidFill>
            </a:endParaRPr>
          </a:p>
          <a:p>
            <a:pPr algn="l"/>
            <a:endParaRPr lang="ru-RU" sz="1600" dirty="0" smtClean="0">
              <a:solidFill>
                <a:srgbClr val="3366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45" y="646246"/>
            <a:ext cx="4644008" cy="30960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" y="1556792"/>
            <a:ext cx="4211960" cy="3158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18" y="4090204"/>
            <a:ext cx="4827430" cy="27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2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2224" y="2065912"/>
            <a:ext cx="4618608" cy="3079072"/>
          </a:xfrm>
        </p:spPr>
      </p:pic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3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7054" y="765634"/>
            <a:ext cx="3461961" cy="2307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54" y="3497627"/>
            <a:ext cx="5040560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6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57" y="1747056"/>
            <a:ext cx="4934675" cy="3701007"/>
          </a:xfrm>
        </p:spPr>
      </p:pic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3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9" y="24544"/>
            <a:ext cx="4764021" cy="35730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09"/>
          <a:stretch/>
        </p:blipFill>
        <p:spPr>
          <a:xfrm>
            <a:off x="4897590" y="3244365"/>
            <a:ext cx="3728797" cy="36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4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pic>
        <p:nvPicPr>
          <p:cNvPr id="9" name="Picture 2" descr="C:\Documents and Settings\user128\Рабочий стол\МОЕ\Работа\Особые люди\Мастерские\Мастерские безграничных\Слайд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2" t="45342" r="12312" b="174"/>
          <a:stretch/>
        </p:blipFill>
        <p:spPr bwMode="auto">
          <a:xfrm>
            <a:off x="4515206" y="1573983"/>
            <a:ext cx="3739547" cy="373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491880" y="620688"/>
            <a:ext cx="5432648" cy="4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ОБРАЗЦЫ ПРОДУКЦИИ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03548" y="1628800"/>
            <a:ext cx="379644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Коллекции аксессуаров</a:t>
            </a:r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 для дома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Documents and Settings\user128\Рабочий стол\МОЕ\Работа\Особые люди\Мастерские\Мастерские безграничных\Мастерские безграничных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t="5217" r="54783" b="40725"/>
          <a:stretch/>
        </p:blipFill>
        <p:spPr bwMode="auto">
          <a:xfrm>
            <a:off x="357808" y="2780929"/>
            <a:ext cx="3861697" cy="379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3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pic>
        <p:nvPicPr>
          <p:cNvPr id="2052" name="Picture 4" descr="C:\Documents and Settings\user128\Рабочий стол\МОЕ\Работа\Особые люди\Мастерские\Мастерские безграничных\Слайд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423" b="35916"/>
          <a:stretch/>
        </p:blipFill>
        <p:spPr bwMode="auto">
          <a:xfrm>
            <a:off x="899592" y="1518651"/>
            <a:ext cx="5400600" cy="49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491880" y="620688"/>
            <a:ext cx="5432648" cy="4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ОБРАЗЦЫ ПРОДУКЦИИ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004048" y="1602743"/>
            <a:ext cx="379644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Коллекции аксессуаров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 для дома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pic>
        <p:nvPicPr>
          <p:cNvPr id="3074" name="Picture 2" descr="C:\Documents and Settings\user128\Рабочий стол\МОЕ\Работа\Особые люди\Мастерские\Мастерские безграничных\Слайд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348" r="33913" b="31160"/>
          <a:stretch/>
        </p:blipFill>
        <p:spPr bwMode="auto">
          <a:xfrm>
            <a:off x="476332" y="1412776"/>
            <a:ext cx="6335379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491880" y="620688"/>
            <a:ext cx="5432648" cy="4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ОБРАЗЦЫ ПРОДУКЦИИ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732240" y="1632044"/>
            <a:ext cx="1944216" cy="1148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Молодежная</a:t>
            </a:r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одежда и</a:t>
            </a:r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аксессуары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96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491880" y="620688"/>
            <a:ext cx="5432648" cy="4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ОБРАЗЦЫ ПРОДУКЦИИ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Documents and Settings\user128\Рабочий стол\МОЕ\Работа\Особые люди\Мастерские\Мастерские безграничных\Слайд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1" t="17058" r="449" b="27695"/>
          <a:stretch/>
        </p:blipFill>
        <p:spPr bwMode="auto">
          <a:xfrm>
            <a:off x="467544" y="1974439"/>
            <a:ext cx="486594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148064" y="1772816"/>
            <a:ext cx="3528392" cy="1148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Молодежная</a:t>
            </a:r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одежда и аксессуары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103" name="Picture 7" descr="C:\Documents and Settings\user128\Рабочий стол\МОЕ\Работа\Особые люди\Мастерские\Мастерские безграничных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1" t="24348"/>
          <a:stretch/>
        </p:blipFill>
        <p:spPr bwMode="auto">
          <a:xfrm>
            <a:off x="5652120" y="3990663"/>
            <a:ext cx="2189124" cy="22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26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user128\Рабочий стол\МОЕ\Работа\Особые люди\Мастерские\22292553_1440007869410716_39895995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36811"/>
            <a:ext cx="3436047" cy="2577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3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491880" y="620688"/>
            <a:ext cx="5432648" cy="4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ОБРАЗЦЫ ПРОДУКЦИИ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Documents and Settings\user128\Рабочий стол\МОЕ\Работа\Особые люди\Мастерские\22291781_1440007829410720_90492263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51" y="4011594"/>
            <a:ext cx="2693906" cy="2654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3" name="Picture 5" descr="C:\Documents and Settings\user128\Рабочий стол\МОЕ\Работа\Особые люди\Мастерские\10888491_10203297954076044_3180578024090776815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94" y="3025328"/>
            <a:ext cx="336037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733256"/>
            <a:ext cx="3528392" cy="675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Постеры, календари, листовки, брошюры </a:t>
            </a:r>
            <a:r>
              <a:rPr lang="ru-RU" sz="2000" b="1" dirty="0" smtClean="0">
                <a:solidFill>
                  <a:srgbClr val="0070C0"/>
                </a:solidFill>
              </a:rPr>
              <a:t>и открытки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128\Рабочий стол\МОЕ\Работа\Особые люди\Мастерские\10885042_10203297968836413_2301098034435714734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4" y="1652128"/>
            <a:ext cx="3120262" cy="2340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4391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844824"/>
            <a:ext cx="5040560" cy="345638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СПАСИБО ЗА ВНИМАНИЕ!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Ассоциация помощи людям с особенностями развития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ментальной инвалидностью </a:t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Екатеринбурге и Свердловской области</a:t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«Особые люди»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Екатеринбург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год</a:t>
            </a:r>
            <a:b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5868144" y="113291"/>
            <a:ext cx="3096344" cy="1011453"/>
          </a:xfrm>
          <a:prstGeom prst="rect">
            <a:avLst/>
          </a:prstGeom>
          <a:noFill/>
        </p:spPr>
      </p:pic>
      <p:pic>
        <p:nvPicPr>
          <p:cNvPr id="9" name="Picture 6" descr="C:\Documents and Settings\user128\Рабочий стол\МОЕ\Работа\Особые люди\Мастерские\Мастерские безграничных\Слайд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3" t="23624" r="26848" b="30434"/>
          <a:stretch/>
        </p:blipFill>
        <p:spPr bwMode="auto">
          <a:xfrm>
            <a:off x="7164288" y="5458812"/>
            <a:ext cx="1642897" cy="112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user128\Рабочий стол\МОЕ\Работа\Особые люди\Мастерские\22345512_10209811116581036_1946842654_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1" r="40967"/>
          <a:stretch/>
        </p:blipFill>
        <p:spPr bwMode="auto">
          <a:xfrm>
            <a:off x="-22921" y="0"/>
            <a:ext cx="3637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27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491880" y="620688"/>
            <a:ext cx="5432648" cy="4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1628799"/>
            <a:ext cx="8208912" cy="495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rgbClr val="336699"/>
                </a:solidFill>
              </a:rPr>
              <a:t>Ассоциация граждан и организаций для помощи людям с особенностями в развитии и ментальным инвалидам в городе Екатеринбурге и Свердловской области «Особые люди»  создана по инициативе членов семей, воспитывающих детей с расстройствами аутистического спектра (РАС). Создание Ассоциации стало закономерным итогом активизации инициатив гражданского общества региона</a:t>
            </a:r>
            <a:r>
              <a:rPr lang="ru-RU" sz="1600" dirty="0" smtClean="0">
                <a:solidFill>
                  <a:srgbClr val="336699"/>
                </a:solidFill>
              </a:rPr>
              <a:t>, в части реабилитации, адаптации и социализации лиц </a:t>
            </a:r>
            <a:r>
              <a:rPr lang="ru-RU" sz="1600" dirty="0">
                <a:solidFill>
                  <a:srgbClr val="336699"/>
                </a:solidFill>
              </a:rPr>
              <a:t>с </a:t>
            </a:r>
            <a:r>
              <a:rPr lang="ru-RU" sz="1600" dirty="0" smtClean="0">
                <a:solidFill>
                  <a:srgbClr val="336699"/>
                </a:solidFill>
              </a:rPr>
              <a:t>особенностями ментального </a:t>
            </a:r>
            <a:r>
              <a:rPr lang="ru-RU" sz="1600" dirty="0">
                <a:solidFill>
                  <a:srgbClr val="336699"/>
                </a:solidFill>
              </a:rPr>
              <a:t>здоровья. </a:t>
            </a:r>
            <a:br>
              <a:rPr lang="ru-RU" sz="1600" dirty="0">
                <a:solidFill>
                  <a:srgbClr val="336699"/>
                </a:solidFill>
              </a:rPr>
            </a:br>
            <a:r>
              <a:rPr lang="ru-RU" sz="1600" dirty="0">
                <a:solidFill>
                  <a:srgbClr val="336699"/>
                </a:solidFill>
              </a:rPr>
              <a:t/>
            </a:r>
            <a:br>
              <a:rPr lang="ru-RU" sz="1600" dirty="0">
                <a:solidFill>
                  <a:srgbClr val="336699"/>
                </a:solidFill>
              </a:rPr>
            </a:br>
            <a:r>
              <a:rPr lang="ru-RU" sz="1600" dirty="0">
                <a:solidFill>
                  <a:srgbClr val="336699"/>
                </a:solidFill>
              </a:rPr>
              <a:t>Ни для кого не секрет, что социальная изоляция людей с </a:t>
            </a:r>
            <a:r>
              <a:rPr lang="ru-RU" sz="1600" dirty="0" smtClean="0">
                <a:solidFill>
                  <a:srgbClr val="336699"/>
                </a:solidFill>
              </a:rPr>
              <a:t>ОВЗ – </a:t>
            </a:r>
            <a:r>
              <a:rPr lang="ru-RU" sz="1600" dirty="0">
                <a:solidFill>
                  <a:srgbClr val="336699"/>
                </a:solidFill>
              </a:rPr>
              <a:t>одна из самых непростых проблем современной России. </a:t>
            </a:r>
            <a:r>
              <a:rPr lang="ru-RU" sz="1600" dirty="0" smtClean="0">
                <a:solidFill>
                  <a:srgbClr val="336699"/>
                </a:solidFill>
              </a:rPr>
              <a:t>Особое </a:t>
            </a:r>
            <a:r>
              <a:rPr lang="ru-RU" sz="1600" dirty="0">
                <a:solidFill>
                  <a:srgbClr val="336699"/>
                </a:solidFill>
              </a:rPr>
              <a:t>место в этой картине занимают люди с заболеваниями </a:t>
            </a:r>
            <a:r>
              <a:rPr lang="ru-RU" sz="1600" dirty="0" smtClean="0">
                <a:solidFill>
                  <a:srgbClr val="336699"/>
                </a:solidFill>
              </a:rPr>
              <a:t>аутистического спектра и ментальной инвалидностью. Об этом много пишут </a:t>
            </a:r>
            <a:r>
              <a:rPr lang="ru-RU" sz="1600" dirty="0">
                <a:solidFill>
                  <a:srgbClr val="336699"/>
                </a:solidFill>
              </a:rPr>
              <a:t>и </a:t>
            </a:r>
            <a:r>
              <a:rPr lang="ru-RU" sz="1600" dirty="0" smtClean="0">
                <a:solidFill>
                  <a:srgbClr val="336699"/>
                </a:solidFill>
              </a:rPr>
              <a:t>говорят, но</a:t>
            </a:r>
            <a:r>
              <a:rPr lang="ru-RU" sz="1600" dirty="0">
                <a:solidFill>
                  <a:srgbClr val="336699"/>
                </a:solidFill>
              </a:rPr>
              <a:t>, тем не менее, система интеграции </a:t>
            </a:r>
            <a:r>
              <a:rPr lang="ru-RU" sz="1600" dirty="0" smtClean="0">
                <a:solidFill>
                  <a:srgbClr val="336699"/>
                </a:solidFill>
              </a:rPr>
              <a:t>этих людей в общество </a:t>
            </a:r>
            <a:r>
              <a:rPr lang="ru-RU" sz="1600" dirty="0">
                <a:solidFill>
                  <a:srgbClr val="336699"/>
                </a:solidFill>
              </a:rPr>
              <a:t>в нашей стране до сих пор  не сформирована. </a:t>
            </a:r>
            <a:br>
              <a:rPr lang="ru-RU" sz="1600" dirty="0">
                <a:solidFill>
                  <a:srgbClr val="336699"/>
                </a:solidFill>
              </a:rPr>
            </a:br>
            <a:r>
              <a:rPr lang="ru-RU" sz="1600" dirty="0">
                <a:solidFill>
                  <a:srgbClr val="336699"/>
                </a:solidFill>
              </a:rPr>
              <a:t/>
            </a:r>
            <a:br>
              <a:rPr lang="ru-RU" sz="1600" dirty="0">
                <a:solidFill>
                  <a:srgbClr val="336699"/>
                </a:solidFill>
              </a:rPr>
            </a:br>
            <a:r>
              <a:rPr lang="ru-RU" sz="1600" b="1" dirty="0" smtClean="0">
                <a:solidFill>
                  <a:srgbClr val="336699"/>
                </a:solidFill>
              </a:rPr>
              <a:t>Ассоциация </a:t>
            </a:r>
            <a:r>
              <a:rPr lang="ru-RU" sz="1600" b="1" dirty="0" smtClean="0">
                <a:solidFill>
                  <a:srgbClr val="336699"/>
                </a:solidFill>
              </a:rPr>
              <a:t>«Особые люди» расширила сферу своей деятельности и сегодня осуществляет программы помощи людям </a:t>
            </a:r>
            <a:r>
              <a:rPr lang="ru-RU" sz="1600" b="1" dirty="0">
                <a:solidFill>
                  <a:srgbClr val="336699"/>
                </a:solidFill>
              </a:rPr>
              <a:t>не только с </a:t>
            </a:r>
            <a:r>
              <a:rPr lang="ru-RU" sz="1600" b="1" dirty="0" smtClean="0">
                <a:solidFill>
                  <a:srgbClr val="336699"/>
                </a:solidFill>
              </a:rPr>
              <a:t>ментальной инвалидностью, но и со всеми прочими особенностями развития. Стратегическая </a:t>
            </a:r>
            <a:r>
              <a:rPr lang="ru-RU" sz="1600" b="1" dirty="0">
                <a:solidFill>
                  <a:srgbClr val="336699"/>
                </a:solidFill>
              </a:rPr>
              <a:t>цель </a:t>
            </a:r>
            <a:r>
              <a:rPr lang="ru-RU" sz="1600" b="1" dirty="0" smtClean="0">
                <a:solidFill>
                  <a:srgbClr val="336699"/>
                </a:solidFill>
              </a:rPr>
              <a:t>организации сегодня - </a:t>
            </a:r>
            <a:r>
              <a:rPr lang="ru-RU" sz="1600" b="1" dirty="0">
                <a:solidFill>
                  <a:srgbClr val="336699"/>
                </a:solidFill>
              </a:rPr>
              <a:t>привлечение внимания широкой </a:t>
            </a:r>
            <a:r>
              <a:rPr lang="ru-RU" sz="1600" b="1" dirty="0" smtClean="0">
                <a:solidFill>
                  <a:srgbClr val="336699"/>
                </a:solidFill>
              </a:rPr>
              <a:t>общественности и властей к проблемам этих людей и воспитывающих их семей</a:t>
            </a:r>
            <a:r>
              <a:rPr lang="ru-RU" sz="1600" b="1" dirty="0">
                <a:solidFill>
                  <a:srgbClr val="336699"/>
                </a:solidFill>
              </a:rPr>
              <a:t>, </a:t>
            </a:r>
            <a:r>
              <a:rPr lang="ru-RU" sz="1600" b="1" dirty="0" smtClean="0">
                <a:solidFill>
                  <a:srgbClr val="336699"/>
                </a:solidFill>
              </a:rPr>
              <a:t>а также - </a:t>
            </a:r>
            <a:r>
              <a:rPr lang="ru-RU" sz="1600" b="1" dirty="0">
                <a:solidFill>
                  <a:srgbClr val="336699"/>
                </a:solidFill>
              </a:rPr>
              <a:t>формирование для них </a:t>
            </a:r>
            <a:r>
              <a:rPr lang="ru-RU" sz="1600" b="1" dirty="0" smtClean="0">
                <a:solidFill>
                  <a:srgbClr val="336699"/>
                </a:solidFill>
              </a:rPr>
              <a:t>адекватного жизненного </a:t>
            </a:r>
            <a:r>
              <a:rPr lang="ru-RU" sz="1600" b="1" dirty="0">
                <a:solidFill>
                  <a:srgbClr val="336699"/>
                </a:solidFill>
              </a:rPr>
              <a:t>маршрута.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5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1628799"/>
            <a:ext cx="8208912" cy="495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336699"/>
                </a:solidFill>
              </a:rPr>
              <a:t>Среди </a:t>
            </a:r>
            <a:r>
              <a:rPr lang="ru-RU" sz="1600" dirty="0">
                <a:solidFill>
                  <a:srgbClr val="336699"/>
                </a:solidFill>
              </a:rPr>
              <a:t>направлений </a:t>
            </a:r>
            <a:r>
              <a:rPr lang="ru-RU" sz="1600" dirty="0" smtClean="0">
                <a:solidFill>
                  <a:srgbClr val="336699"/>
                </a:solidFill>
              </a:rPr>
              <a:t>деятельности Ассоциации: </a:t>
            </a:r>
          </a:p>
          <a:p>
            <a:pPr algn="l"/>
            <a:r>
              <a:rPr lang="ru-RU" sz="1600" dirty="0">
                <a:solidFill>
                  <a:srgbClr val="336699"/>
                </a:solidFill>
              </a:rPr>
              <a:t/>
            </a:r>
            <a:br>
              <a:rPr lang="ru-RU" sz="1600" dirty="0">
                <a:solidFill>
                  <a:srgbClr val="336699"/>
                </a:solidFill>
              </a:rPr>
            </a:br>
            <a:r>
              <a:rPr lang="ru-RU" sz="1600" dirty="0">
                <a:solidFill>
                  <a:srgbClr val="336699"/>
                </a:solidFill>
              </a:rPr>
              <a:t>- Формирование и внедрение законодательных инициатив, направленных на  повышение уровня жизни лиц с </a:t>
            </a:r>
            <a:r>
              <a:rPr lang="ru-RU" sz="1600" dirty="0" smtClean="0">
                <a:solidFill>
                  <a:srgbClr val="336699"/>
                </a:solidFill>
              </a:rPr>
              <a:t>ментальной </a:t>
            </a:r>
            <a:r>
              <a:rPr lang="ru-RU" sz="1600" dirty="0">
                <a:solidFill>
                  <a:srgbClr val="336699"/>
                </a:solidFill>
              </a:rPr>
              <a:t>инвалидностью </a:t>
            </a:r>
            <a:r>
              <a:rPr lang="ru-RU" sz="1600" dirty="0" smtClean="0">
                <a:solidFill>
                  <a:srgbClr val="336699"/>
                </a:solidFill>
              </a:rPr>
              <a:t>и другими особенностями развития </a:t>
            </a:r>
            <a:r>
              <a:rPr lang="ru-RU" sz="1600" dirty="0">
                <a:solidFill>
                  <a:srgbClr val="336699"/>
                </a:solidFill>
              </a:rPr>
              <a:t/>
            </a:r>
            <a:br>
              <a:rPr lang="ru-RU" sz="1600" dirty="0">
                <a:solidFill>
                  <a:srgbClr val="336699"/>
                </a:solidFill>
              </a:rPr>
            </a:br>
            <a:r>
              <a:rPr lang="ru-RU" sz="1600" dirty="0">
                <a:solidFill>
                  <a:srgbClr val="336699"/>
                </a:solidFill>
              </a:rPr>
              <a:t>-Разработка и внедрение новых форматов педагогической, психологической и медицинской реабилитации</a:t>
            </a:r>
            <a:br>
              <a:rPr lang="ru-RU" sz="1600" dirty="0">
                <a:solidFill>
                  <a:srgbClr val="336699"/>
                </a:solidFill>
              </a:rPr>
            </a:br>
            <a:r>
              <a:rPr lang="ru-RU" sz="1600" dirty="0">
                <a:solidFill>
                  <a:srgbClr val="336699"/>
                </a:solidFill>
              </a:rPr>
              <a:t>-Развитие инклюзивных проектов в части основного и дополнительного </a:t>
            </a:r>
            <a:r>
              <a:rPr lang="ru-RU" sz="1600" dirty="0" smtClean="0">
                <a:solidFill>
                  <a:srgbClr val="336699"/>
                </a:solidFill>
              </a:rPr>
              <a:t>образования, культуры </a:t>
            </a:r>
            <a:r>
              <a:rPr lang="ru-RU" sz="1600" dirty="0">
                <a:solidFill>
                  <a:srgbClr val="336699"/>
                </a:solidFill>
              </a:rPr>
              <a:t>и спорта </a:t>
            </a:r>
            <a:br>
              <a:rPr lang="ru-RU" sz="1600" dirty="0">
                <a:solidFill>
                  <a:srgbClr val="336699"/>
                </a:solidFill>
              </a:rPr>
            </a:br>
            <a:r>
              <a:rPr lang="ru-RU" sz="1600" dirty="0">
                <a:solidFill>
                  <a:srgbClr val="336699"/>
                </a:solidFill>
              </a:rPr>
              <a:t>-Максимальное информирование общества о проблемах лиц с ментальной инвалидностью и </a:t>
            </a:r>
            <a:r>
              <a:rPr lang="ru-RU" sz="1600" dirty="0" smtClean="0">
                <a:solidFill>
                  <a:srgbClr val="336699"/>
                </a:solidFill>
              </a:rPr>
              <a:t>путях  их </a:t>
            </a:r>
            <a:r>
              <a:rPr lang="ru-RU" sz="1600" dirty="0">
                <a:solidFill>
                  <a:srgbClr val="336699"/>
                </a:solidFill>
              </a:rPr>
              <a:t>решения</a:t>
            </a:r>
            <a:br>
              <a:rPr lang="ru-RU" sz="1600" dirty="0">
                <a:solidFill>
                  <a:srgbClr val="336699"/>
                </a:solidFill>
              </a:rPr>
            </a:br>
            <a:r>
              <a:rPr lang="ru-RU" sz="1600" dirty="0">
                <a:solidFill>
                  <a:srgbClr val="336699"/>
                </a:solidFill>
              </a:rPr>
              <a:t>-Поиск коммерческих и некоммерческих партнеров  с целью дальнейшего развития системы помощи лицам с ментальной инвалидностью и другими особенностями </a:t>
            </a:r>
            <a:r>
              <a:rPr lang="ru-RU" sz="1600" dirty="0" smtClean="0">
                <a:solidFill>
                  <a:srgbClr val="336699"/>
                </a:solidFill>
              </a:rPr>
              <a:t>развития</a:t>
            </a:r>
          </a:p>
          <a:p>
            <a:pPr algn="l"/>
            <a:r>
              <a:rPr lang="ru-RU" sz="1600" dirty="0" smtClean="0">
                <a:solidFill>
                  <a:srgbClr val="336699"/>
                </a:solidFill>
              </a:rPr>
              <a:t>-</a:t>
            </a:r>
            <a:r>
              <a:rPr lang="ru-RU" sz="1600" dirty="0">
                <a:solidFill>
                  <a:srgbClr val="336699"/>
                </a:solidFill>
              </a:rPr>
              <a:t>Правовая поддержка и помощь в трудоустройстве для людей с ментальной инвалидностью и другими особенностями развития 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600" b="1" dirty="0" smtClean="0">
              <a:solidFill>
                <a:srgbClr val="336699"/>
              </a:solidFill>
            </a:endParaRPr>
          </a:p>
          <a:p>
            <a:pPr algn="l"/>
            <a:r>
              <a:rPr lang="ru-RU" sz="1600" b="1" dirty="0" smtClean="0">
                <a:solidFill>
                  <a:srgbClr val="336699"/>
                </a:solidFill>
              </a:rPr>
              <a:t>Отметим также, что одним из самых востребованных актуальных на данный момент направлений поддержки людей с особенностями развития 18+ - их социализация, адаптация к самостоятельной жизни в обществе, полноценное трудоустройство.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491880" y="620688"/>
            <a:ext cx="5432648" cy="4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О БЛАГОПОЛУЧАТЕЛЕ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7" y="692696"/>
            <a:ext cx="7849885" cy="52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3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491880" y="620688"/>
            <a:ext cx="5432648" cy="4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ЕКАТЕРИНИНСКАЯ АССАМБЛЕЯ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5069" y="1628799"/>
            <a:ext cx="8199379" cy="495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srgbClr val="336699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734"/>
            <a:ext cx="1988635" cy="19886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772816"/>
            <a:ext cx="8601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«Екатерининская ассамблея» - главное благотворительное событие Уральского региона, проходящее ежегодно по инициативе Свердловского областного Союза промышленников 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предпринимателей.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Основным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мероприятием программы ассамблеи является большой благотворительный аукцион, на котором в качестве лотов выставляются предметы из частных коллекций бизнесменов, политиков, спортсменов, музыкантов 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художников.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Собранные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ходе аукциона денежные средства имеют целевое назначение и идут на нужды выбранного на конкурсной основе благотворительного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проекта «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Екатерининская ассамблея» - главное благотворительное событие Уральского региона, проходящее ежегодно по инициативе Свердловского областного Союза промышленников и предпринимателей.</a:t>
            </a:r>
          </a:p>
        </p:txBody>
      </p:sp>
    </p:spTree>
    <p:extLst>
      <p:ext uri="{BB962C8B-B14F-4D97-AF65-F5344CB8AC3E}">
        <p14:creationId xmlns:p14="http://schemas.microsoft.com/office/powerpoint/2010/main" val="243901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491880" y="620688"/>
            <a:ext cx="5432648" cy="4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О ПРОЕКТЕ МАСТЕРСКИХ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99992" y="1484784"/>
            <a:ext cx="4248472" cy="495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rgbClr val="336699"/>
                </a:solidFill>
              </a:rPr>
              <a:t>Цель </a:t>
            </a:r>
            <a:r>
              <a:rPr lang="ru-RU" sz="1600" b="1" dirty="0" smtClean="0">
                <a:solidFill>
                  <a:srgbClr val="336699"/>
                </a:solidFill>
              </a:rPr>
              <a:t>проекта МАСТЕРСКИЕ БЕЗГРАНИЧНЫХ ВОЗМОЖНОСТЕЙ - </a:t>
            </a:r>
            <a:r>
              <a:rPr lang="ru-RU" sz="1600" dirty="0" smtClean="0">
                <a:solidFill>
                  <a:srgbClr val="336699"/>
                </a:solidFill>
              </a:rPr>
              <a:t>социализация детей </a:t>
            </a:r>
            <a:r>
              <a:rPr lang="ru-RU" sz="1600" dirty="0">
                <a:solidFill>
                  <a:srgbClr val="336699"/>
                </a:solidFill>
              </a:rPr>
              <a:t>и молодых людей с ограниченными возможностями здоровья (ОВЗ) в процессе инклюзивной обучающей и трудовой деятельности, максимально учитывающей их возможности и </a:t>
            </a:r>
            <a:r>
              <a:rPr lang="ru-RU" sz="1600" dirty="0" smtClean="0">
                <a:solidFill>
                  <a:srgbClr val="336699"/>
                </a:solidFill>
              </a:rPr>
              <a:t>таланты, </a:t>
            </a:r>
            <a:r>
              <a:rPr lang="ru-RU" sz="1600" dirty="0">
                <a:solidFill>
                  <a:srgbClr val="336699"/>
                </a:solidFill>
              </a:rPr>
              <a:t>с последующим включением продуктов этой деятельности в линейку товаров по позиционированию Екатеринбурга как </a:t>
            </a:r>
            <a:r>
              <a:rPr lang="ru-RU" sz="1600" dirty="0" smtClean="0">
                <a:solidFill>
                  <a:srgbClr val="336699"/>
                </a:solidFill>
              </a:rPr>
              <a:t>города</a:t>
            </a:r>
            <a:r>
              <a:rPr lang="ru-RU" sz="1600" dirty="0">
                <a:solidFill>
                  <a:srgbClr val="336699"/>
                </a:solidFill>
              </a:rPr>
              <a:t>, имеющего самобытное историко-архитектурное и социокультурное наследие, актуальное для развития экономики, </a:t>
            </a:r>
            <a:r>
              <a:rPr lang="ru-RU" sz="1600" dirty="0" smtClean="0">
                <a:solidFill>
                  <a:srgbClr val="336699"/>
                </a:solidFill>
              </a:rPr>
              <a:t>образования и </a:t>
            </a:r>
            <a:r>
              <a:rPr lang="ru-RU" sz="1600" dirty="0">
                <a:solidFill>
                  <a:srgbClr val="336699"/>
                </a:solidFill>
              </a:rPr>
              <a:t>туризма</a:t>
            </a:r>
            <a:r>
              <a:rPr lang="ru-RU" sz="1600" dirty="0" smtClean="0">
                <a:solidFill>
                  <a:srgbClr val="336699"/>
                </a:solidFill>
              </a:rPr>
              <a:t>.</a:t>
            </a:r>
          </a:p>
          <a:p>
            <a:pPr algn="l"/>
            <a:endParaRPr lang="ru-RU" sz="1600" dirty="0">
              <a:solidFill>
                <a:srgbClr val="336699"/>
              </a:solidFill>
            </a:endParaRPr>
          </a:p>
          <a:p>
            <a:pPr algn="l"/>
            <a:r>
              <a:rPr lang="ru-RU" sz="1600" b="1" dirty="0" smtClean="0">
                <a:solidFill>
                  <a:srgbClr val="336699"/>
                </a:solidFill>
              </a:rPr>
              <a:t>Этапы проекта:</a:t>
            </a: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336699"/>
                </a:solidFill>
              </a:rPr>
              <a:t>Создание инклюзивного пространства</a:t>
            </a: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336699"/>
                </a:solidFill>
              </a:rPr>
              <a:t>Создание уникального контента</a:t>
            </a: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336699"/>
                </a:solidFill>
              </a:rPr>
              <a:t>Производство успешного продукта</a:t>
            </a:r>
            <a:endParaRPr lang="ru-RU" sz="1600" dirty="0">
              <a:solidFill>
                <a:srgbClr val="336699"/>
              </a:solidFill>
            </a:endParaRPr>
          </a:p>
          <a:p>
            <a:pPr algn="l"/>
            <a:endParaRPr lang="ru-RU" sz="1600" dirty="0">
              <a:solidFill>
                <a:srgbClr val="336699"/>
              </a:solidFill>
              <a:effectLst/>
            </a:endParaRP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/>
          <a:stretch/>
        </p:blipFill>
        <p:spPr>
          <a:xfrm>
            <a:off x="613208" y="1628800"/>
            <a:ext cx="359875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6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491880" y="620688"/>
            <a:ext cx="5432648" cy="4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27984" y="1628799"/>
            <a:ext cx="4176464" cy="495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336699"/>
                </a:solidFill>
              </a:rPr>
              <a:t>Сопровождаемая </a:t>
            </a:r>
            <a:r>
              <a:rPr lang="ru-RU" sz="1600" dirty="0" err="1" smtClean="0">
                <a:solidFill>
                  <a:srgbClr val="336699"/>
                </a:solidFill>
              </a:rPr>
              <a:t>трудозанятость</a:t>
            </a:r>
            <a:endParaRPr lang="ru-RU" sz="1600" dirty="0" smtClean="0">
              <a:solidFill>
                <a:srgbClr val="336699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ru-RU" sz="1600" dirty="0">
              <a:solidFill>
                <a:srgbClr val="336699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>
                <a:solidFill>
                  <a:srgbClr val="336699"/>
                </a:solidFill>
              </a:rPr>
              <a:t>Занятость </a:t>
            </a:r>
            <a:r>
              <a:rPr lang="ru-RU" sz="1600" dirty="0" err="1">
                <a:solidFill>
                  <a:srgbClr val="336699"/>
                </a:solidFill>
              </a:rPr>
              <a:t>нейротипичных</a:t>
            </a:r>
            <a:r>
              <a:rPr lang="ru-RU" sz="1600" dirty="0">
                <a:solidFill>
                  <a:srgbClr val="336699"/>
                </a:solidFill>
              </a:rPr>
              <a:t> студентов (ассистентов и методистов</a:t>
            </a:r>
            <a:r>
              <a:rPr lang="ru-RU" sz="1600" dirty="0" smtClean="0">
                <a:solidFill>
                  <a:srgbClr val="336699"/>
                </a:solidFill>
              </a:rPr>
              <a:t>)</a:t>
            </a:r>
            <a:endParaRPr lang="ru-RU" sz="1600" dirty="0" smtClean="0">
              <a:solidFill>
                <a:srgbClr val="336699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ru-RU" sz="1600" dirty="0">
              <a:solidFill>
                <a:srgbClr val="336699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>
                <a:solidFill>
                  <a:srgbClr val="336699"/>
                </a:solidFill>
              </a:rPr>
              <a:t>Социализация в режиме регулярных </a:t>
            </a:r>
            <a:r>
              <a:rPr lang="ru-RU" sz="1600" dirty="0" smtClean="0">
                <a:solidFill>
                  <a:srgbClr val="336699"/>
                </a:solidFill>
              </a:rPr>
              <a:t>занятий</a:t>
            </a:r>
            <a:endParaRPr lang="ru-RU" sz="1600" dirty="0" smtClean="0">
              <a:solidFill>
                <a:srgbClr val="336699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ru-RU" sz="1600" dirty="0">
              <a:solidFill>
                <a:srgbClr val="336699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>
                <a:solidFill>
                  <a:srgbClr val="336699"/>
                </a:solidFill>
              </a:rPr>
              <a:t>Участие в семинарах и мастер-классах </a:t>
            </a:r>
            <a:endParaRPr lang="ru-RU" sz="1600" dirty="0" smtClean="0">
              <a:solidFill>
                <a:srgbClr val="336699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ru-RU" sz="1600" dirty="0">
              <a:solidFill>
                <a:srgbClr val="336699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>
                <a:solidFill>
                  <a:srgbClr val="336699"/>
                </a:solidFill>
              </a:rPr>
              <a:t>Выездные </a:t>
            </a:r>
            <a:r>
              <a:rPr lang="ru-RU" sz="1600" dirty="0" smtClean="0">
                <a:solidFill>
                  <a:srgbClr val="336699"/>
                </a:solidFill>
              </a:rPr>
              <a:t>мероприятия</a:t>
            </a:r>
            <a:endParaRPr lang="ru-RU" sz="1600" dirty="0">
              <a:solidFill>
                <a:srgbClr val="336699"/>
              </a:solidFill>
            </a:endParaRPr>
          </a:p>
          <a:p>
            <a:pPr algn="l"/>
            <a:endParaRPr lang="ru-RU" sz="1600" dirty="0">
              <a:solidFill>
                <a:srgbClr val="336699"/>
              </a:solidFill>
            </a:endParaRPr>
          </a:p>
          <a:p>
            <a:pPr algn="l"/>
            <a:endParaRPr lang="ru-RU" sz="1600" dirty="0" smtClean="0">
              <a:solidFill>
                <a:srgbClr val="336699"/>
              </a:solidFill>
            </a:endParaRPr>
          </a:p>
          <a:p>
            <a:pPr algn="l"/>
            <a:endParaRPr lang="ru-RU" sz="1600" dirty="0">
              <a:solidFill>
                <a:srgbClr val="336699"/>
              </a:solidFill>
            </a:endParaRPr>
          </a:p>
          <a:p>
            <a:pPr algn="l"/>
            <a:endParaRPr lang="ru-RU" sz="1600" i="1" dirty="0"/>
          </a:p>
          <a:p>
            <a:pPr algn="l"/>
            <a:endParaRPr lang="ru-RU" sz="1600" dirty="0" smtClean="0">
              <a:solidFill>
                <a:srgbClr val="336699"/>
              </a:solidFill>
            </a:endParaRPr>
          </a:p>
          <a:p>
            <a:pPr algn="l"/>
            <a:endParaRPr lang="ru-RU" sz="1600" dirty="0" smtClean="0">
              <a:solidFill>
                <a:srgbClr val="336699"/>
              </a:solidFill>
            </a:endParaRPr>
          </a:p>
          <a:p>
            <a:pPr algn="l"/>
            <a:endParaRPr lang="ru-RU" sz="1600" dirty="0" smtClean="0">
              <a:solidFill>
                <a:srgbClr val="336699"/>
              </a:solidFill>
            </a:endParaRPr>
          </a:p>
        </p:txBody>
      </p:sp>
      <p:pic>
        <p:nvPicPr>
          <p:cNvPr id="5" name="Picture 2" descr="https://tlum.ru/uploads/47351d9893892381227f060c3591bf404798c98e61dd31b911735462610ade4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4" r="30604"/>
          <a:stretch/>
        </p:blipFill>
        <p:spPr bwMode="auto">
          <a:xfrm>
            <a:off x="395536" y="1722053"/>
            <a:ext cx="3984858" cy="37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2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491880" y="620688"/>
            <a:ext cx="5432648" cy="4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О ПЛОЩАДКЕ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99992" y="1988840"/>
            <a:ext cx="4644008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336699"/>
                </a:solidFill>
              </a:rPr>
              <a:t>По </a:t>
            </a:r>
            <a:r>
              <a:rPr lang="ru-RU" sz="1600" dirty="0">
                <a:solidFill>
                  <a:srgbClr val="336699"/>
                </a:solidFill>
              </a:rPr>
              <a:t>распоряжению Губернатора Свердловской области Ассоциации «Особые люди» </a:t>
            </a:r>
            <a:r>
              <a:rPr lang="ru-RU" sz="1600" dirty="0" smtClean="0">
                <a:solidFill>
                  <a:srgbClr val="336699"/>
                </a:solidFill>
              </a:rPr>
              <a:t>передано </a:t>
            </a:r>
            <a:r>
              <a:rPr lang="ru-RU" sz="1600" dirty="0">
                <a:solidFill>
                  <a:srgbClr val="336699"/>
                </a:solidFill>
              </a:rPr>
              <a:t>здание бывшей земской школы, на перекрестке </a:t>
            </a:r>
            <a:r>
              <a:rPr lang="ru-RU" sz="1600" dirty="0" smtClean="0">
                <a:solidFill>
                  <a:srgbClr val="336699"/>
                </a:solidFill>
              </a:rPr>
              <a:t>Малышева-Московской, построенное </a:t>
            </a:r>
            <a:r>
              <a:rPr lang="ru-RU" sz="1600" dirty="0">
                <a:solidFill>
                  <a:srgbClr val="336699"/>
                </a:solidFill>
              </a:rPr>
              <a:t>в конце 19 века и </a:t>
            </a:r>
            <a:r>
              <a:rPr lang="ru-RU" sz="1600" dirty="0" smtClean="0">
                <a:solidFill>
                  <a:srgbClr val="336699"/>
                </a:solidFill>
              </a:rPr>
              <a:t>являющееся </a:t>
            </a:r>
            <a:r>
              <a:rPr lang="ru-RU" sz="1600" dirty="0">
                <a:solidFill>
                  <a:srgbClr val="336699"/>
                </a:solidFill>
              </a:rPr>
              <a:t>объектом культурного наследия. </a:t>
            </a:r>
            <a:endParaRPr lang="ru-RU" sz="1600" dirty="0" smtClean="0">
              <a:solidFill>
                <a:srgbClr val="336699"/>
              </a:solidFill>
            </a:endParaRPr>
          </a:p>
          <a:p>
            <a:pPr algn="l"/>
            <a:endParaRPr lang="ru-RU" sz="1600" dirty="0" smtClean="0">
              <a:solidFill>
                <a:srgbClr val="336699"/>
              </a:solidFill>
            </a:endParaRPr>
          </a:p>
          <a:p>
            <a:pPr algn="l"/>
            <a:r>
              <a:rPr lang="ru-RU" sz="1600" b="1" dirty="0" smtClean="0">
                <a:solidFill>
                  <a:srgbClr val="336699"/>
                </a:solidFill>
              </a:rPr>
              <a:t>В </a:t>
            </a:r>
            <a:r>
              <a:rPr lang="ru-RU" sz="1600" b="1" dirty="0">
                <a:solidFill>
                  <a:srgbClr val="336699"/>
                </a:solidFill>
              </a:rPr>
              <a:t>здании </a:t>
            </a:r>
            <a:r>
              <a:rPr lang="ru-RU" sz="1600" b="1" dirty="0" smtClean="0">
                <a:solidFill>
                  <a:srgbClr val="336699"/>
                </a:solidFill>
              </a:rPr>
              <a:t>есть все условия, необходимые для создания</a:t>
            </a:r>
            <a:r>
              <a:rPr lang="ru-RU" sz="1600" dirty="0" smtClean="0">
                <a:solidFill>
                  <a:srgbClr val="336699"/>
                </a:solidFill>
              </a:rPr>
              <a:t> </a:t>
            </a:r>
            <a:r>
              <a:rPr lang="ru-RU" sz="1600" b="1" dirty="0" smtClean="0">
                <a:solidFill>
                  <a:srgbClr val="336699"/>
                </a:solidFill>
              </a:rPr>
              <a:t>инклюзивного городского центра сопровождаемого трудоустройства –  МАСТЕРСКИХ БЕЗГРАНИЧНЫХ ВОЗМОЖНОСТЕЙ. </a:t>
            </a:r>
            <a:endParaRPr lang="ru-RU" sz="1600" b="1" dirty="0">
              <a:solidFill>
                <a:srgbClr val="336699"/>
              </a:solidFill>
            </a:endParaRPr>
          </a:p>
          <a:p>
            <a:pPr algn="l"/>
            <a:endParaRPr lang="ru-RU" sz="1600" dirty="0">
              <a:solidFill>
                <a:srgbClr val="336699"/>
              </a:solidFill>
            </a:endParaRPr>
          </a:p>
          <a:p>
            <a:pPr algn="l"/>
            <a:endParaRPr lang="ru-RU" sz="1600" i="1" dirty="0"/>
          </a:p>
          <a:p>
            <a:pPr algn="l"/>
            <a:endParaRPr lang="ru-RU" sz="1600" dirty="0" smtClean="0">
              <a:solidFill>
                <a:srgbClr val="336699"/>
              </a:solidFill>
            </a:endParaRPr>
          </a:p>
          <a:p>
            <a:pPr algn="l"/>
            <a:endParaRPr lang="ru-RU" sz="1600" dirty="0" smtClean="0">
              <a:solidFill>
                <a:srgbClr val="336699"/>
              </a:solidFill>
            </a:endParaRPr>
          </a:p>
          <a:p>
            <a:pPr algn="l"/>
            <a:endParaRPr lang="ru-RU" sz="1600" dirty="0" smtClean="0">
              <a:solidFill>
                <a:srgbClr val="336699"/>
              </a:solidFill>
            </a:endParaRPr>
          </a:p>
        </p:txBody>
      </p:sp>
      <p:pic>
        <p:nvPicPr>
          <p:cNvPr id="9" name="Объект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/>
          <a:stretch/>
        </p:blipFill>
        <p:spPr>
          <a:xfrm>
            <a:off x="611560" y="1988840"/>
            <a:ext cx="3784423" cy="31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7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427984" y="1772815"/>
            <a:ext cx="4716016" cy="4176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 smtClean="0">
              <a:solidFill>
                <a:srgbClr val="336699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491880" y="620688"/>
            <a:ext cx="5432648" cy="4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О ПРОЕКТЕ МАСТЕРСКИХ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37996" y="5373216"/>
            <a:ext cx="8138460" cy="792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336699"/>
                </a:solidFill>
              </a:rPr>
              <a:t> </a:t>
            </a:r>
            <a:endParaRPr lang="ru-RU" sz="1600" dirty="0" smtClean="0">
              <a:solidFill>
                <a:srgbClr val="3366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91719" y="2475285"/>
            <a:ext cx="2918659" cy="19457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3716" y="2476654"/>
            <a:ext cx="5220072" cy="3480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4478" y="1472698"/>
            <a:ext cx="5112060" cy="34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2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303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МАСТЕРСКИЕ БЕЗГРАНИЧНЫХ ВОЗМОЖНОСТЕЙ  Презентация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Ассоциация помощи людям с особенностями развития  и ментальной инвалидностью  в Екатеринбурге и Свердловской области «Особые люди»   Екатеринбург, 2020 год    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none</dc:creator>
  <cp:lastModifiedBy>Наталья</cp:lastModifiedBy>
  <cp:revision>139</cp:revision>
  <dcterms:created xsi:type="dcterms:W3CDTF">2016-02-10T10:13:08Z</dcterms:created>
  <dcterms:modified xsi:type="dcterms:W3CDTF">2020-06-01T21:38:34Z</dcterms:modified>
</cp:coreProperties>
</file>